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64" r:id="rId2"/>
    <p:sldId id="313" r:id="rId3"/>
    <p:sldId id="338" r:id="rId4"/>
    <p:sldId id="339" r:id="rId5"/>
    <p:sldId id="342" r:id="rId6"/>
    <p:sldId id="347" r:id="rId7"/>
    <p:sldId id="322" r:id="rId8"/>
    <p:sldId id="323" r:id="rId9"/>
    <p:sldId id="324" r:id="rId10"/>
    <p:sldId id="325" r:id="rId11"/>
    <p:sldId id="326" r:id="rId12"/>
    <p:sldId id="335" r:id="rId13"/>
    <p:sldId id="306" r:id="rId14"/>
    <p:sldId id="310" r:id="rId15"/>
    <p:sldId id="312" r:id="rId16"/>
    <p:sldId id="282" r:id="rId17"/>
    <p:sldId id="291" r:id="rId18"/>
    <p:sldId id="292" r:id="rId19"/>
    <p:sldId id="307" r:id="rId20"/>
    <p:sldId id="308" r:id="rId21"/>
    <p:sldId id="340" r:id="rId22"/>
    <p:sldId id="341" r:id="rId23"/>
    <p:sldId id="331" r:id="rId24"/>
    <p:sldId id="336" r:id="rId25"/>
    <p:sldId id="337" r:id="rId26"/>
    <p:sldId id="259" r:id="rId2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931" y="-4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1C0CE-6229-4641-9651-32552702D41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78034-5B72-4882-A703-0DC4626EFB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20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5EE0C-71F2-46A0-BE2B-C12E7C54924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70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343150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371" y="832948"/>
            <a:ext cx="17145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469" y="3088246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4341114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3371850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3696527"/>
            <a:ext cx="609600" cy="3881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6764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31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171700"/>
            <a:ext cx="6172200" cy="1540193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9006" y="830199"/>
            <a:ext cx="17145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656" y="3086100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4343400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3359916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3696527"/>
            <a:ext cx="609600" cy="3881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05740"/>
            <a:ext cx="5638800" cy="474573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143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198596"/>
            <a:ext cx="1524000" cy="3717036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7467600" cy="36553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840980" y="763382"/>
            <a:ext cx="150876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71550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«Учитель года- 2021» 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627536"/>
            <a:ext cx="5028538" cy="284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68919" y="1839257"/>
            <a:ext cx="7429499" cy="289578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оценка профессиональной деятельности по обучению и воспитанию в соответствии</a:t>
            </a:r>
          </a:p>
          <a:p>
            <a:pPr lvl="0" algn="ctr"/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с ФГОС</a:t>
            </a: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99592" y="771550"/>
            <a:ext cx="6552728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2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944683" y="1304462"/>
            <a:ext cx="339583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cs typeface="Arial" pitchFamily="34" charset="0"/>
              </a:rPr>
              <a:t>» 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5590" y="915566"/>
            <a:ext cx="34023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«</a:t>
            </a:r>
            <a:r>
              <a:rPr lang="ru-RU" sz="2000" b="1" dirty="0" smtClean="0">
                <a:latin typeface="PT Sans" panose="020B0503020203020204" pitchFamily="34" charset="-52"/>
                <a:cs typeface="Arial" pitchFamily="34" charset="0"/>
              </a:rPr>
              <a:t>УРОК»</a:t>
            </a:r>
            <a:endParaRPr lang="ru-RU" sz="2000" b="1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55576" y="0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2250" b="1" dirty="0" err="1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</a:t>
            </a:r>
            <a:r>
              <a:rPr lang="ru-RU" sz="1500" b="1" dirty="0" err="1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ТУР –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«УЧИТЕЛЬ – ПРОФЕССИОНАЛ»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3" name="Группа 21"/>
          <p:cNvGrpSpPr/>
          <p:nvPr/>
        </p:nvGrpSpPr>
        <p:grpSpPr>
          <a:xfrm>
            <a:off x="5652120" y="627534"/>
            <a:ext cx="1656184" cy="1458162"/>
            <a:chOff x="4016896" y="1412776"/>
            <a:chExt cx="1944216" cy="1944216"/>
          </a:xfrm>
        </p:grpSpPr>
        <p:sp>
          <p:nvSpPr>
            <p:cNvPr id="19" name="Овал 18"/>
            <p:cNvSpPr/>
            <p:nvPr/>
          </p:nvSpPr>
          <p:spPr>
            <a:xfrm>
              <a:off x="4016896" y="1412776"/>
              <a:ext cx="1944216" cy="1944216"/>
            </a:xfrm>
            <a:prstGeom prst="ellipse">
              <a:avLst/>
            </a:prstGeom>
            <a:solidFill>
              <a:srgbClr val="6893C6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350" b="1" dirty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pic>
          <p:nvPicPr>
            <p:cNvPr id="2050" name="Picture 2" descr="C:\Users\mokrushina\Downloads\mortarboard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20952" y="1849272"/>
              <a:ext cx="864096" cy="86409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56537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89" y="-36640"/>
            <a:ext cx="9131025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1" algn="ctr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Конкурсное задание заочного тура-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видеоурок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 самоанализ урока)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 smtClean="0"/>
              <a:t> (</a:t>
            </a:r>
            <a:r>
              <a:rPr lang="ru-RU" dirty="0" smtClean="0"/>
              <a:t>Тема урока в соответствии с календарно-тематическим планированием ОО)</a:t>
            </a:r>
            <a:br>
              <a:rPr lang="ru-RU" dirty="0" smtClean="0"/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79662"/>
            <a:ext cx="5050904" cy="31683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 урок (25 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 самоанализ урока (3-5 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представление </a:t>
            </a:r>
            <a:r>
              <a:rPr lang="ru-RU" i="1" dirty="0" smtClean="0"/>
              <a:t>проекта урока</a:t>
            </a:r>
            <a:r>
              <a:rPr lang="ru-RU" dirty="0" smtClean="0"/>
              <a:t> прилагается письменно</a:t>
            </a:r>
          </a:p>
          <a:p>
            <a:pPr algn="ctr">
              <a:buNone/>
            </a:pPr>
            <a:r>
              <a:rPr lang="ru-RU" b="1" dirty="0" smtClean="0"/>
              <a:t>до 1.12.2020</a:t>
            </a:r>
            <a:r>
              <a:rPr lang="ru-RU" dirty="0" smtClean="0"/>
              <a:t>  в УМС ИМО, </a:t>
            </a:r>
          </a:p>
          <a:p>
            <a:pPr algn="ctr">
              <a:buNone/>
            </a:pPr>
            <a:r>
              <a:rPr lang="ru-RU" dirty="0" err="1" smtClean="0"/>
              <a:t>каб</a:t>
            </a:r>
            <a:r>
              <a:rPr lang="ru-RU" dirty="0" smtClean="0"/>
              <a:t>. 107 Б ул. Бр.Касимовых,6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203598"/>
            <a:ext cx="3561854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907708" y="-109479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23478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испытания «Урок» 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970654"/>
              </p:ext>
            </p:extLst>
          </p:nvPr>
        </p:nvGraphicFramePr>
        <p:xfrm>
          <a:off x="251520" y="627534"/>
          <a:ext cx="8640960" cy="4421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08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356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представление проекта урока 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умения проектировать урок и представлять проект урока по предмету (знания и умения в области педагогического проектирования образовательного процесса, глубина и новизна раскрытия темы)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4421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Проведение урока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проявление предметной, методической, психолого-педагогической, коммуникативной компетенций конкурсанта при проведении урока по предмету умение организовать работу учащихся с разными видами источников знаний; технологичность учебного занятия; наличие разнообразных форм и видов деятельности; культура речи учителя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132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3</a:t>
                      </a:r>
                      <a:endParaRPr lang="ru-RU" sz="16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Рефлексивный анализ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проявление предметной, методической, психолого-педагогической, коммуникативной компетенций конкурсанта при рефлексии собственной деятельности по итогам проведенного урока по предмету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1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57255" y="2247714"/>
            <a:ext cx="7429499" cy="248427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–</a:t>
            </a:r>
            <a:r>
              <a:rPr lang="ru-RU" sz="2400" dirty="0" smtClean="0">
                <a:solidFill>
                  <a:schemeClr val="tx1"/>
                </a:solidFill>
              </a:rPr>
              <a:t>демонстрация культуры проектирования в образовании, видения существующих проблем и путей их решения, умения продуктивно работать в команде и выстраивать конструктивное взаимодействие</a:t>
            </a:r>
          </a:p>
          <a:p>
            <a:pPr lvl="0" algn="ctr"/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endParaRPr lang="ru-RU" sz="2400" b="1" dirty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57250" y="1113588"/>
            <a:ext cx="7441164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2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852133" y="1346656"/>
            <a:ext cx="33958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latin typeface="PT Sans" panose="020B0503020203020204" pitchFamily="34" charset="-52"/>
                <a:cs typeface="Arial" pitchFamily="34" charset="0"/>
              </a:rPr>
              <a:t>«ВНЕУРОЧНОЕ ЗАНЯТИЕ» </a:t>
            </a:r>
            <a:endParaRPr lang="ru-RU" sz="1500" b="1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96039" y="1346656"/>
            <a:ext cx="34023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latin typeface="PT Sans" panose="020B0503020203020204" pitchFamily="34" charset="-52"/>
                <a:cs typeface="Arial" pitchFamily="34" charset="0"/>
              </a:rPr>
              <a:t>«ОБРАЗОВАТЕЛЬНЫЙ ПРОЕКТ»</a:t>
            </a: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2250" b="1" dirty="0" err="1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</a:t>
            </a:r>
            <a:r>
              <a:rPr lang="ru-RU" sz="1500" b="1" dirty="0" err="1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-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«УЧИТЕЛЬ - ТВОРЕЦ»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4" name="Прямоугольник 43"/>
          <p:cNvSpPr/>
          <p:nvPr/>
        </p:nvSpPr>
        <p:spPr>
          <a:xfrm>
            <a:off x="857254" y="2139705"/>
            <a:ext cx="37147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panose="020B0503020203020204" pitchFamily="34" charset="-52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067944" y="1071791"/>
            <a:ext cx="936104" cy="1067913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" name="Picture 2" descr="C:\Users\mokrushina\Downloads\whiteboa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5946" y="1383618"/>
            <a:ext cx="810090" cy="810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61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-116139" y="-411835"/>
            <a:ext cx="9376285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1" algn="ctr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Конкурсное задание заочного тура-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Внеурочное занятие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 smtClean="0"/>
              <a:t> (</a:t>
            </a:r>
            <a:r>
              <a:rPr lang="ru-RU" dirty="0" smtClean="0"/>
              <a:t>Тема занятия в соответствии с календарно-тематическим планированием ОО)</a:t>
            </a:r>
            <a:br>
              <a:rPr lang="ru-RU" dirty="0" smtClean="0"/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88186"/>
            <a:ext cx="7416824" cy="3655314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внеурочное занятие по предмету (25 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самоанализ внеурочного занятия </a:t>
            </a:r>
            <a:r>
              <a:rPr lang="ru-RU" dirty="0" smtClean="0"/>
              <a:t>(3-5 </a:t>
            </a:r>
            <a:r>
              <a:rPr lang="ru-RU" dirty="0" smtClean="0"/>
              <a:t>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представление  проекта внеурочного занятия прилагается письменно</a:t>
            </a:r>
          </a:p>
          <a:p>
            <a:pPr>
              <a:buNone/>
            </a:pPr>
            <a:r>
              <a:rPr lang="ru-RU" b="1" dirty="0" smtClean="0"/>
              <a:t>   </a:t>
            </a:r>
          </a:p>
          <a:p>
            <a:pPr>
              <a:buNone/>
            </a:pPr>
            <a:r>
              <a:rPr lang="ru-RU" b="1" dirty="0" smtClean="0"/>
              <a:t>  до 9.12.2020</a:t>
            </a:r>
            <a:r>
              <a:rPr lang="ru-RU" dirty="0" smtClean="0"/>
              <a:t>  в УМС ИМО</a:t>
            </a:r>
          </a:p>
          <a:p>
            <a:pPr>
              <a:buNone/>
            </a:pPr>
            <a:r>
              <a:rPr lang="ru-RU" sz="2000" dirty="0" smtClean="0"/>
              <a:t>  </a:t>
            </a:r>
            <a:r>
              <a:rPr lang="ru-RU" sz="2000" dirty="0" err="1" smtClean="0"/>
              <a:t>каб</a:t>
            </a:r>
            <a:r>
              <a:rPr lang="ru-RU" sz="2000" dirty="0" smtClean="0"/>
              <a:t>. 107 Б ул. Бр.Касимовых,6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31790"/>
            <a:ext cx="3312368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907708" y="-109479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267494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испытания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«Внеурочное занятие»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412167"/>
              </p:ext>
            </p:extLst>
          </p:nvPr>
        </p:nvGraphicFramePr>
        <p:xfrm>
          <a:off x="0" y="843558"/>
          <a:ext cx="8892480" cy="4320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5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411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967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2698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представление проекта внеурочного занятия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знания и умения в области педагогического проектирования образовательного процесса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9215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Проведение внеурочного занятия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проявление предметной, методической, психолого-педагогической, коммуникативной компетенций конкурсанта при проведении занятия по предмету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5732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3</a:t>
                      </a:r>
                      <a:endParaRPr lang="ru-RU" sz="16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Рефлексивный анализ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проявление предметной, методической, психолого-педагогической, коммуникативной компетенций конкурсанта при рефлексии собственной деятельности по итогам проведенного занятия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1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57255" y="2247714"/>
            <a:ext cx="7429499" cy="248427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оценка деятельности по повышению общего уровня профессиональной компетентности участников конкурса и организации профессионального взаимодействия</a:t>
            </a: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57250" y="1113588"/>
            <a:ext cx="7441164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5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619672" y="1347614"/>
            <a:ext cx="33843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«МАСТЕР КЛАСС» </a:t>
            </a: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en-US" sz="225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- «УЧИТЕЛЬ – МАСТЕР»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4" name="Прямоугольник 43"/>
          <p:cNvSpPr/>
          <p:nvPr/>
        </p:nvSpPr>
        <p:spPr>
          <a:xfrm>
            <a:off x="857254" y="2139705"/>
            <a:ext cx="37147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panose="020B0503020203020204" pitchFamily="34" charset="-52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220076" y="1059582"/>
            <a:ext cx="1440159" cy="1458162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" name="Picture 2" descr="C:\Users\mokrushina\Downloads\whiteboa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19622"/>
            <a:ext cx="1080120" cy="810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61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40966" y="242563"/>
            <a:ext cx="8784976" cy="476690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конкурсного испытания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«Мастер-класс»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2723" y="1270091"/>
            <a:ext cx="3888432" cy="2839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33813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20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минут:</a:t>
            </a: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представление проекта мастер-класса – </a:t>
            </a:r>
            <a:r>
              <a:rPr lang="ru-RU" b="1" dirty="0" smtClean="0">
                <a:solidFill>
                  <a:srgbClr val="C00000"/>
                </a:solidFill>
              </a:rPr>
              <a:t>3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минуты;</a:t>
            </a: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проведение мастер-класса –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15 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минут;</a:t>
            </a: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самоанализ </a:t>
            </a: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мастер-класса, </a:t>
            </a:r>
            <a:r>
              <a:rPr lang="ru-RU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вопросы жюри </a:t>
            </a: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2 минуты.</a:t>
            </a:r>
            <a:endParaRPr lang="ru-RU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556" y="1113725"/>
            <a:ext cx="4005064" cy="300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0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07504" y="141481"/>
            <a:ext cx="90010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Оценка конкурсного испытания </a:t>
            </a:r>
            <a:r>
              <a:rPr lang="ru-RU" sz="2000" b="1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«Мастер-класс»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691829"/>
              </p:ext>
            </p:extLst>
          </p:nvPr>
        </p:nvGraphicFramePr>
        <p:xfrm>
          <a:off x="539552" y="699542"/>
          <a:ext cx="8237087" cy="386026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514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856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Разработка и представление проекта мастер-класса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marR="0" indent="-2667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умения проектировать мастер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класс и представлять проект мастер-класса (знания и умения в области педагогического проектирования и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обоснования педагогической целесообразности использования представляемой технологии,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метода, приема и </a:t>
                      </a:r>
                      <a:r>
                        <a:rPr lang="ru-RU" sz="16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, форм организации деятельности участников мастер-класса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247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Проведение мастер-класса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проявление предметных, методических, психолого-педагогических, коммуникативных компетенций конкурсанта при проведении мастер-класса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535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Рефлексивный анализ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проявление предметных, методических, психолого-педагогических, коммуникативных компетенций конкурсанта при рефлексии собственной деятельности по итогам проведенного мастер-класса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6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79512" y="101752"/>
            <a:ext cx="8784976" cy="476690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конкурсного испытания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«Образовательный проект»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51521" y="214795"/>
            <a:ext cx="4145619" cy="491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338138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17375E"/>
              </a:solidFill>
              <a:ea typeface="Verdana" pitchFamily="34" charset="0"/>
              <a:cs typeface="Verdana" pitchFamily="34" charset="0"/>
            </a:endParaRP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Выбор темы образовательного проекта – </a:t>
            </a:r>
            <a:r>
              <a:rPr lang="ru-RU" b="1" dirty="0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1</a:t>
            </a:r>
            <a:r>
              <a:rPr lang="ru-RU" b="1" dirty="0" smtClean="0">
                <a:solidFill>
                  <a:srgbClr val="C00000"/>
                </a:solidFill>
              </a:rPr>
              <a:t>5</a:t>
            </a:r>
            <a:r>
              <a:rPr lang="ru-RU" b="1" dirty="0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минут;</a:t>
            </a: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Разработка </a:t>
            </a:r>
            <a:r>
              <a:rPr lang="ru-RU" b="1" dirty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образовательного проекта </a:t>
            </a:r>
            <a:r>
              <a:rPr lang="ru-RU" b="1" i="1" dirty="0" smtClean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;</a:t>
            </a:r>
            <a:endParaRPr lang="ru-RU" b="1" dirty="0">
              <a:solidFill>
                <a:srgbClr val="C00000"/>
              </a:solidFill>
              <a:ea typeface="Verdana" pitchFamily="34" charset="0"/>
              <a:cs typeface="Verdana" pitchFamily="34" charset="0"/>
            </a:endParaRP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Презентация </a:t>
            </a:r>
            <a:r>
              <a:rPr lang="ru-RU" b="1" dirty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образовательного проекта – </a:t>
            </a:r>
            <a:r>
              <a:rPr lang="ru-RU" b="1" dirty="0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15 минут;</a:t>
            </a:r>
            <a:endParaRPr lang="ru-RU" b="1" dirty="0" smtClean="0">
              <a:solidFill>
                <a:srgbClr val="17375E"/>
              </a:solidFill>
              <a:ea typeface="Verdana" pitchFamily="34" charset="0"/>
              <a:cs typeface="Verdana" pitchFamily="34" charset="0"/>
            </a:endParaRP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самоанализ </a:t>
            </a:r>
            <a:r>
              <a:rPr lang="ru-RU" b="1" dirty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образовательного </a:t>
            </a:r>
            <a:r>
              <a:rPr lang="ru-RU" b="1" dirty="0" smtClean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проекта, </a:t>
            </a:r>
            <a:r>
              <a:rPr lang="ru-RU" b="1" dirty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вопросы жюри </a:t>
            </a:r>
            <a:r>
              <a:rPr lang="ru-RU" b="1" dirty="0" smtClean="0">
                <a:solidFill>
                  <a:srgbClr val="17375E"/>
                </a:solidFill>
                <a:ea typeface="Verdana" pitchFamily="34" charset="0"/>
                <a:cs typeface="Verdana" pitchFamily="34" charset="0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10 </a:t>
            </a:r>
            <a:r>
              <a:rPr lang="ru-RU" b="1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минут.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113725"/>
            <a:ext cx="3776556" cy="300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1416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«Учитель года -2020» </a:t>
            </a:r>
            <a:br>
              <a:rPr lang="ru-RU" sz="3100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Педагогический дебют  (стаж  до  3-х лет)</a:t>
            </a:r>
          </a:p>
          <a:p>
            <a:pPr lvl="0"/>
            <a:r>
              <a:rPr lang="ru-RU" dirty="0" smtClean="0"/>
              <a:t>Учитель-предметник   (стаж выше 5 лет)</a:t>
            </a:r>
          </a:p>
          <a:p>
            <a:pPr lvl="0"/>
            <a:r>
              <a:rPr lang="ru-RU" dirty="0" smtClean="0"/>
              <a:t>Учитель татарского языка и литературы  (стаж выше 5 лет)</a:t>
            </a:r>
          </a:p>
          <a:p>
            <a:pPr lvl="0"/>
            <a:r>
              <a:rPr lang="ru-RU" dirty="0" smtClean="0"/>
              <a:t>Воспитатель дошкольной образовательной  организации</a:t>
            </a:r>
          </a:p>
          <a:p>
            <a:pPr lvl="0"/>
            <a:r>
              <a:rPr lang="ru-RU" dirty="0" smtClean="0"/>
              <a:t>Заместитель директора по воспитательной работе</a:t>
            </a:r>
          </a:p>
          <a:p>
            <a:pPr lvl="0"/>
            <a:r>
              <a:rPr lang="ru-RU" dirty="0" smtClean="0"/>
              <a:t>Педагог дополнительного образования</a:t>
            </a:r>
          </a:p>
          <a:p>
            <a:pPr lvl="0"/>
            <a:r>
              <a:rPr lang="ru-RU" dirty="0" smtClean="0"/>
              <a:t>Педагог-психолог</a:t>
            </a:r>
          </a:p>
          <a:p>
            <a:pPr lvl="0"/>
            <a:r>
              <a:rPr lang="ru-RU" dirty="0" smtClean="0"/>
              <a:t>Ветеран-педагог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07504" y="141481"/>
            <a:ext cx="90010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Оценка конкурсного испытания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«Образовательный проект»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477866"/>
              </p:ext>
            </p:extLst>
          </p:nvPr>
        </p:nvGraphicFramePr>
        <p:xfrm>
          <a:off x="323529" y="843558"/>
          <a:ext cx="8496944" cy="410445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612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356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400" b="1" kern="1200" dirty="0" smtClean="0">
                          <a:solidFill>
                            <a:srgbClr val="17375E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Разработка и представление проекта: </a:t>
                      </a:r>
                      <a:endParaRPr lang="ru-RU" sz="1400" b="1" kern="1200" dirty="0">
                        <a:solidFill>
                          <a:srgbClr val="17375E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marR="0" indent="-2667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 показатели позволяют оценить индивидуальную (личностные и профессиональные качества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конкурсанта) работу, а также умение работать в команде</a:t>
                      </a:r>
                      <a:endParaRPr lang="ru-RU" sz="1600" b="1" kern="1200" dirty="0" smtClean="0">
                        <a:solidFill>
                          <a:srgbClr val="17375E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400" b="1" kern="1200" dirty="0" smtClean="0">
                          <a:solidFill>
                            <a:srgbClr val="17375E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Презентация образовательного проекта: </a:t>
                      </a:r>
                      <a:endParaRPr lang="ru-RU" sz="1400" b="1" kern="1200" dirty="0">
                        <a:solidFill>
                          <a:srgbClr val="17375E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marR="0" indent="-2667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17375E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показатели позволяют оценить проявление 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индивидуальных качеств,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умение работать в команде, а также оценить качество представления (защиты) проекта, полноту его реализации, реалистичность, значимость, эстетичность, перспективность представленного проекта</a:t>
                      </a:r>
                      <a:endParaRPr lang="ru-RU" sz="1600" b="1" kern="1200" dirty="0" smtClean="0">
                        <a:solidFill>
                          <a:srgbClr val="17375E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4016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400" b="1" kern="1200" dirty="0" smtClean="0">
                          <a:solidFill>
                            <a:srgbClr val="17375E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Рефлексивный анализ: </a:t>
                      </a:r>
                      <a:endParaRPr lang="ru-RU" sz="1400" b="1" kern="1200" dirty="0">
                        <a:solidFill>
                          <a:srgbClr val="17375E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rgbClr val="17375E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показатели позволяют оценить проявление предметных, методических, психолого-педагогических, коммуникативных компетенций конкурсанта при рефлексии собственной деятельности по итогам представленного образовательного проекта</a:t>
                      </a:r>
                      <a:endParaRPr lang="ru-RU" sz="1600" b="1" kern="1200" dirty="0">
                        <a:solidFill>
                          <a:srgbClr val="17375E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97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Количество участников районного тура</a:t>
            </a:r>
            <a:br>
              <a:rPr lang="ru-RU" dirty="0" smtClean="0"/>
            </a:br>
            <a:r>
              <a:rPr lang="ru-RU" dirty="0" smtClean="0"/>
              <a:t>(63 </a:t>
            </a:r>
            <a:r>
              <a:rPr lang="ru-RU" dirty="0" smtClean="0"/>
              <a:t>чел.)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Педагогический дебют 32 чел.</a:t>
            </a:r>
          </a:p>
          <a:p>
            <a:r>
              <a:rPr lang="ru-RU" dirty="0" smtClean="0"/>
              <a:t>Физкультура  </a:t>
            </a:r>
            <a:r>
              <a:rPr lang="ru-RU" b="1" dirty="0" smtClean="0"/>
              <a:t>3</a:t>
            </a:r>
            <a:r>
              <a:rPr lang="ru-RU" dirty="0" smtClean="0"/>
              <a:t> (СОШ №114, 127, 173, )</a:t>
            </a:r>
          </a:p>
          <a:p>
            <a:r>
              <a:rPr lang="ru-RU" dirty="0" smtClean="0"/>
              <a:t>Начальные классы </a:t>
            </a:r>
            <a:r>
              <a:rPr lang="ru-RU" b="1" dirty="0" smtClean="0"/>
              <a:t>8</a:t>
            </a:r>
            <a:r>
              <a:rPr lang="ru-RU" dirty="0" smtClean="0"/>
              <a:t> (СОШ №1, 12, 24, 48, 51, 97, Л.№78, 83,)</a:t>
            </a:r>
          </a:p>
          <a:p>
            <a:r>
              <a:rPr lang="ru-RU" dirty="0" smtClean="0"/>
              <a:t>Английский язык </a:t>
            </a:r>
            <a:r>
              <a:rPr lang="ru-RU" b="1" dirty="0" smtClean="0"/>
              <a:t>2</a:t>
            </a:r>
            <a:r>
              <a:rPr lang="ru-RU" dirty="0" smtClean="0"/>
              <a:t> (Г.№6, СОШ №129, )</a:t>
            </a:r>
          </a:p>
          <a:p>
            <a:r>
              <a:rPr lang="ru-RU" dirty="0" smtClean="0"/>
              <a:t>Русский язык </a:t>
            </a:r>
            <a:r>
              <a:rPr lang="ru-RU" b="1" dirty="0" smtClean="0"/>
              <a:t>7</a:t>
            </a:r>
            <a:r>
              <a:rPr lang="ru-RU" dirty="0" smtClean="0"/>
              <a:t> (КШИ, Г.№3, 52, 40, 96, СОШ №17, Л.№5,)</a:t>
            </a:r>
          </a:p>
          <a:p>
            <a:r>
              <a:rPr lang="ru-RU" dirty="0" smtClean="0"/>
              <a:t>Информатика и ИКТ  </a:t>
            </a:r>
            <a:r>
              <a:rPr lang="ru-RU" b="1" dirty="0" smtClean="0"/>
              <a:t>1</a:t>
            </a:r>
            <a:r>
              <a:rPr lang="ru-RU" dirty="0" smtClean="0"/>
              <a:t> (СОШ №69, )</a:t>
            </a:r>
          </a:p>
          <a:p>
            <a:r>
              <a:rPr lang="ru-RU" dirty="0" smtClean="0"/>
              <a:t>Математика</a:t>
            </a:r>
            <a:r>
              <a:rPr lang="ru-RU" b="1" dirty="0" smtClean="0"/>
              <a:t>3 </a:t>
            </a:r>
            <a:r>
              <a:rPr lang="ru-RU" dirty="0" smtClean="0"/>
              <a:t> (СОШ №10, 98,  Г.№96, )</a:t>
            </a:r>
          </a:p>
          <a:p>
            <a:r>
              <a:rPr lang="ru-RU" dirty="0" smtClean="0"/>
              <a:t>Физика</a:t>
            </a:r>
            <a:r>
              <a:rPr lang="ru-RU" b="1" dirty="0" smtClean="0"/>
              <a:t> 2 </a:t>
            </a:r>
            <a:r>
              <a:rPr lang="ru-RU" dirty="0" smtClean="0"/>
              <a:t>(Г. №19, Л. при КФУ)</a:t>
            </a:r>
          </a:p>
          <a:p>
            <a:r>
              <a:rPr lang="ru-RU" dirty="0" smtClean="0"/>
              <a:t>История и обществознание </a:t>
            </a:r>
            <a:r>
              <a:rPr lang="ru-RU" b="1" dirty="0" smtClean="0"/>
              <a:t>1</a:t>
            </a:r>
            <a:r>
              <a:rPr lang="ru-RU" dirty="0" smtClean="0"/>
              <a:t> (СОШ №18)</a:t>
            </a:r>
          </a:p>
          <a:p>
            <a:r>
              <a:rPr lang="ru-RU" dirty="0" smtClean="0"/>
              <a:t>Химия </a:t>
            </a:r>
            <a:r>
              <a:rPr lang="ru-RU" b="1" dirty="0" smtClean="0"/>
              <a:t>3</a:t>
            </a:r>
            <a:r>
              <a:rPr lang="ru-RU" dirty="0" smtClean="0"/>
              <a:t> (СОШ №80, 88, 129,  )</a:t>
            </a:r>
          </a:p>
          <a:p>
            <a:r>
              <a:rPr lang="ru-RU" dirty="0" smtClean="0"/>
              <a:t>Биология </a:t>
            </a:r>
            <a:r>
              <a:rPr lang="ru-RU" b="1" dirty="0" smtClean="0"/>
              <a:t>2</a:t>
            </a:r>
            <a:r>
              <a:rPr lang="ru-RU" dirty="0" smtClean="0"/>
              <a:t> (Г.№16, 139)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Учитель-предметник </a:t>
            </a:r>
            <a:r>
              <a:rPr lang="ru-RU" b="1" smtClean="0">
                <a:solidFill>
                  <a:schemeClr val="tx1"/>
                </a:solidFill>
              </a:rPr>
              <a:t>(22чел</a:t>
            </a:r>
            <a:r>
              <a:rPr lang="ru-RU" b="1" dirty="0" smtClean="0">
                <a:solidFill>
                  <a:schemeClr val="tx1"/>
                </a:solidFill>
              </a:rPr>
              <a:t>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Русский язык и литература- 5(  Г №16, </a:t>
            </a:r>
            <a:r>
              <a:rPr lang="ru-RU" dirty="0"/>
              <a:t>96, Лиц. </a:t>
            </a:r>
            <a:r>
              <a:rPr lang="ru-RU" dirty="0" smtClean="0"/>
              <a:t>им</a:t>
            </a:r>
            <a:r>
              <a:rPr lang="ru-RU" dirty="0"/>
              <a:t>. Лобачевского, СОШ №</a:t>
            </a:r>
            <a:r>
              <a:rPr lang="ru-RU" dirty="0" smtClean="0"/>
              <a:t>114</a:t>
            </a:r>
            <a:r>
              <a:rPr lang="ru-RU" dirty="0"/>
              <a:t>)</a:t>
            </a:r>
            <a:endParaRPr lang="ru-RU" dirty="0" smtClean="0"/>
          </a:p>
          <a:p>
            <a:r>
              <a:rPr lang="ru-RU" dirty="0" smtClean="0"/>
              <a:t>Английский язык -</a:t>
            </a:r>
            <a:r>
              <a:rPr lang="ru-RU" dirty="0"/>
              <a:t>2</a:t>
            </a:r>
            <a:r>
              <a:rPr lang="ru-RU" dirty="0" smtClean="0"/>
              <a:t> (СОШ №68,73)</a:t>
            </a:r>
          </a:p>
          <a:p>
            <a:r>
              <a:rPr lang="ru-RU" dirty="0" smtClean="0"/>
              <a:t>История и обществознание – 3 (Г №</a:t>
            </a:r>
            <a:r>
              <a:rPr lang="ru-RU" dirty="0"/>
              <a:t>3</a:t>
            </a:r>
            <a:r>
              <a:rPr lang="ru-RU" dirty="0" smtClean="0"/>
              <a:t>, СОШ №24,88)</a:t>
            </a:r>
          </a:p>
          <a:p>
            <a:r>
              <a:rPr lang="ru-RU" dirty="0" smtClean="0"/>
              <a:t>Начальные классы </a:t>
            </a:r>
            <a:r>
              <a:rPr lang="tt-RU" dirty="0" smtClean="0"/>
              <a:t>5 ( Г №16,СОШ №10,18,82,129</a:t>
            </a:r>
            <a:r>
              <a:rPr lang="ru-RU" dirty="0" smtClean="0"/>
              <a:t>)</a:t>
            </a:r>
          </a:p>
          <a:p>
            <a:r>
              <a:rPr lang="ru-RU" dirty="0" smtClean="0"/>
              <a:t>Математика 3 ( Г№139,СОШ №82, 173)</a:t>
            </a:r>
          </a:p>
          <a:p>
            <a:r>
              <a:rPr lang="ru-RU" dirty="0" smtClean="0"/>
              <a:t>Биология 3 (Г.№21,96,СОШ №98)</a:t>
            </a:r>
          </a:p>
          <a:p>
            <a:r>
              <a:rPr lang="ru-RU" dirty="0" smtClean="0"/>
              <a:t>Химия 1 (Л.№116)</a:t>
            </a:r>
          </a:p>
          <a:p>
            <a:pPr marL="0" indent="0">
              <a:buNone/>
            </a:pPr>
            <a:r>
              <a:rPr lang="ru-RU" b="1" dirty="0" smtClean="0"/>
              <a:t>  </a:t>
            </a:r>
            <a:r>
              <a:rPr lang="ru-RU" b="1" dirty="0" err="1" smtClean="0"/>
              <a:t>Тататарский</a:t>
            </a:r>
            <a:r>
              <a:rPr lang="ru-RU" b="1" dirty="0" smtClean="0"/>
              <a:t>  </a:t>
            </a:r>
            <a:r>
              <a:rPr lang="ru-RU" b="1" dirty="0" smtClean="0"/>
              <a:t>язык </a:t>
            </a:r>
            <a:r>
              <a:rPr lang="ru-RU" b="1" dirty="0"/>
              <a:t>(</a:t>
            </a:r>
            <a:r>
              <a:rPr lang="ru-RU" b="1" dirty="0" smtClean="0"/>
              <a:t>9чел.)</a:t>
            </a:r>
            <a:endParaRPr lang="ru-RU" dirty="0" smtClean="0"/>
          </a:p>
          <a:p>
            <a:r>
              <a:rPr lang="ru-RU" dirty="0" smtClean="0"/>
              <a:t>(Г№6, 16, 27,40, 139; СОШ №114, 68, 73, 129)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493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СРОКИ ПРОВЕДЕНИЯ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771550"/>
            <a:ext cx="8352928" cy="4083914"/>
          </a:xfrm>
        </p:spPr>
        <p:txBody>
          <a:bodyPr>
            <a:normAutofit fontScale="25000" lnSpcReduction="20000"/>
          </a:bodyPr>
          <a:lstStyle/>
          <a:p>
            <a:pPr marL="342900" lvl="1" indent="-342900" algn="ctr">
              <a:buNone/>
            </a:pPr>
            <a:r>
              <a:rPr lang="ru-RU" sz="11200" b="1" dirty="0" smtClean="0"/>
              <a:t>Конкурсное задание заочного тура-</a:t>
            </a:r>
            <a:r>
              <a:rPr lang="ru-RU" sz="11200" dirty="0" smtClean="0"/>
              <a:t>«</a:t>
            </a:r>
            <a:r>
              <a:rPr lang="ru-RU" sz="11200" b="1" dirty="0" smtClean="0"/>
              <a:t>Урок</a:t>
            </a:r>
            <a:r>
              <a:rPr lang="ru-RU" sz="11200" dirty="0" smtClean="0"/>
              <a:t>»</a:t>
            </a:r>
          </a:p>
          <a:p>
            <a:pPr marL="342900" lvl="1" indent="-342900">
              <a:buNone/>
            </a:pPr>
            <a:r>
              <a:rPr lang="ru-RU" sz="9600" dirty="0" smtClean="0"/>
              <a:t>Сдача конкурсных материалов  </a:t>
            </a:r>
            <a:r>
              <a:rPr lang="ru-RU" sz="9600" u="sng" dirty="0" smtClean="0"/>
              <a:t> </a:t>
            </a:r>
            <a:r>
              <a:rPr lang="ru-RU" sz="9600" b="1" u="sng" dirty="0" smtClean="0">
                <a:solidFill>
                  <a:srgbClr val="FF0000"/>
                </a:solidFill>
              </a:rPr>
              <a:t>до 1.12.2020</a:t>
            </a:r>
          </a:p>
          <a:p>
            <a:pPr marL="342900" lvl="1" indent="-342900" algn="ctr">
              <a:buNone/>
            </a:pPr>
            <a:r>
              <a:rPr lang="ru-RU" sz="11200" dirty="0" smtClean="0"/>
              <a:t>Работа комиссии  </a:t>
            </a:r>
            <a:r>
              <a:rPr lang="ru-RU" sz="11200" b="1" u="sng" dirty="0" smtClean="0">
                <a:solidFill>
                  <a:srgbClr val="FF0000"/>
                </a:solidFill>
              </a:rPr>
              <a:t>1.12.2020 </a:t>
            </a:r>
            <a:r>
              <a:rPr lang="ru-RU" sz="11200" b="1" u="sng" dirty="0" smtClean="0">
                <a:solidFill>
                  <a:srgbClr val="FF0000"/>
                </a:solidFill>
              </a:rPr>
              <a:t>– </a:t>
            </a:r>
            <a:r>
              <a:rPr lang="ru-RU" sz="11200" b="1" u="sng" dirty="0" smtClean="0">
                <a:solidFill>
                  <a:srgbClr val="FF0000"/>
                </a:solidFill>
              </a:rPr>
              <a:t>4.12.2020</a:t>
            </a:r>
            <a:endParaRPr lang="ru-RU" sz="11200" b="1" u="sng" dirty="0" smtClean="0">
              <a:solidFill>
                <a:srgbClr val="FF0000"/>
              </a:solidFill>
            </a:endParaRPr>
          </a:p>
          <a:p>
            <a:pPr marL="342900" lvl="1" indent="-342900" algn="ctr">
              <a:buNone/>
            </a:pPr>
            <a:endParaRPr lang="ru-RU" sz="11200" b="1" dirty="0" smtClean="0"/>
          </a:p>
          <a:p>
            <a:pPr marL="342900" lvl="1" indent="-342900" algn="ctr">
              <a:buNone/>
            </a:pPr>
            <a:r>
              <a:rPr lang="ru-RU" sz="11200" b="1" dirty="0" smtClean="0"/>
              <a:t>Конкурсное задание заочного тура</a:t>
            </a:r>
            <a:r>
              <a:rPr lang="ru-RU" sz="11200" dirty="0" smtClean="0"/>
              <a:t>-</a:t>
            </a:r>
            <a:r>
              <a:rPr lang="ru-RU" sz="11200" b="1" dirty="0" smtClean="0"/>
              <a:t>«Внеурочное занятие»</a:t>
            </a:r>
            <a:endParaRPr lang="ru-RU" sz="11200" dirty="0" smtClean="0"/>
          </a:p>
          <a:p>
            <a:pPr marL="342900" lvl="1" indent="-342900">
              <a:buNone/>
            </a:pPr>
            <a:r>
              <a:rPr lang="ru-RU" sz="9600" dirty="0" smtClean="0"/>
              <a:t>Сдача конкурсных материалов  </a:t>
            </a:r>
            <a:r>
              <a:rPr lang="ru-RU" sz="9600" u="sng" dirty="0" smtClean="0"/>
              <a:t> </a:t>
            </a:r>
            <a:r>
              <a:rPr lang="ru-RU" sz="9600" b="1" u="sng" dirty="0" smtClean="0">
                <a:solidFill>
                  <a:srgbClr val="FF0000"/>
                </a:solidFill>
              </a:rPr>
              <a:t>до 9.12.2020</a:t>
            </a:r>
          </a:p>
          <a:p>
            <a:pPr marL="342900" lvl="1" indent="-342900" algn="ctr">
              <a:buNone/>
            </a:pPr>
            <a:r>
              <a:rPr lang="ru-RU" sz="11200" dirty="0" smtClean="0"/>
              <a:t>Работа комиссии  </a:t>
            </a:r>
            <a:r>
              <a:rPr lang="ru-RU" sz="11200" b="1" u="sng" dirty="0" smtClean="0">
                <a:solidFill>
                  <a:srgbClr val="FF0000"/>
                </a:solidFill>
              </a:rPr>
              <a:t>9.12.2020 </a:t>
            </a:r>
            <a:r>
              <a:rPr lang="ru-RU" sz="11200" b="1" u="sng" dirty="0" smtClean="0">
                <a:solidFill>
                  <a:srgbClr val="FF0000"/>
                </a:solidFill>
              </a:rPr>
              <a:t>– </a:t>
            </a:r>
            <a:r>
              <a:rPr lang="ru-RU" sz="11200" b="1" u="sng" dirty="0" smtClean="0">
                <a:solidFill>
                  <a:srgbClr val="FF0000"/>
                </a:solidFill>
              </a:rPr>
              <a:t>12.12.2020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/>
              <a:t> 	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4554"/>
            <a:ext cx="7467600" cy="15121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Для участия в районном  этапе Конкурса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УМС ИМО (на электронную почту</a:t>
            </a:r>
            <a:r>
              <a:rPr lang="ru-RU" u="sng" dirty="0" smtClean="0"/>
              <a:t> </a:t>
            </a:r>
            <a:r>
              <a:rPr lang="en-US" u="sng" dirty="0" err="1" smtClean="0"/>
              <a:t>imcpriv</a:t>
            </a:r>
            <a:r>
              <a:rPr lang="ru-RU" u="sng" dirty="0" smtClean="0"/>
              <a:t>2008@</a:t>
            </a:r>
            <a:r>
              <a:rPr lang="en-US" u="sng" dirty="0" err="1" smtClean="0"/>
              <a:t>yandex</a:t>
            </a:r>
            <a:r>
              <a:rPr lang="ru-RU" u="sng" dirty="0" smtClean="0"/>
              <a:t>.</a:t>
            </a:r>
            <a:r>
              <a:rPr lang="en-US" u="sng" dirty="0" err="1" smtClean="0"/>
              <a:t>ru</a:t>
            </a:r>
            <a:r>
              <a:rPr lang="ru-RU" dirty="0" smtClean="0"/>
              <a:t>):</a:t>
            </a:r>
          </a:p>
          <a:p>
            <a:pPr lvl="0"/>
            <a:r>
              <a:rPr lang="ru-RU" dirty="0" smtClean="0"/>
              <a:t>заявку на участие в Конкурсе;</a:t>
            </a:r>
          </a:p>
          <a:p>
            <a:pPr lvl="0"/>
            <a:r>
              <a:rPr lang="ru-RU" dirty="0" smtClean="0"/>
              <a:t>информационную карту участника Конкурса;</a:t>
            </a:r>
          </a:p>
          <a:p>
            <a:pPr lvl="0"/>
            <a:r>
              <a:rPr lang="ru-RU" dirty="0" smtClean="0"/>
              <a:t>фотографии в электронном виде (портрет и жанровая) в формате *</a:t>
            </a:r>
            <a:r>
              <a:rPr lang="en-US" dirty="0" smtClean="0"/>
              <a:t>jpg</a:t>
            </a:r>
            <a:r>
              <a:rPr lang="ru-RU" dirty="0" smtClean="0"/>
              <a:t> с разрешением 300 точек на дюйм без уменьшения исходного размера.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разместить в личном </a:t>
            </a:r>
            <a:r>
              <a:rPr lang="ru-RU" b="1" dirty="0" err="1" smtClean="0">
                <a:solidFill>
                  <a:schemeClr val="tx1"/>
                </a:solidFill>
              </a:rPr>
              <a:t>блоге</a:t>
            </a:r>
            <a:r>
              <a:rPr lang="ru-RU" b="1" dirty="0" smtClean="0">
                <a:solidFill>
                  <a:schemeClr val="tx1"/>
                </a:solidFill>
              </a:rPr>
              <a:t> (сайте) следующие материалы: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200" dirty="0" smtClean="0"/>
              <a:t>описание опыта работы, в котором даётся практическое обоснование предлагаемых педагогических решений, аргументируются методико-организационные условия, обеспечивающие успех работы учителя, раскрываются показатели эффективности его педагогической деятельности</a:t>
            </a:r>
          </a:p>
          <a:p>
            <a:r>
              <a:rPr lang="ru-RU" sz="3200" dirty="0" smtClean="0"/>
              <a:t>фотографии цветная (портрет) и жанровая цветная с урока или внеклассного мероприятия;</a:t>
            </a:r>
          </a:p>
          <a:p>
            <a:r>
              <a:rPr lang="ru-RU" sz="3200" dirty="0" smtClean="0"/>
              <a:t>Эссе «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Учитель будущего</a:t>
            </a:r>
            <a:r>
              <a:rPr lang="ru-RU" sz="3200" dirty="0" smtClean="0"/>
              <a:t>»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ru-RU" sz="2500" dirty="0" smtClean="0"/>
              <a:t>Для текстовых файлов необходимо использовать формат бумаги А4, шрифт </a:t>
            </a:r>
            <a:r>
              <a:rPr lang="en-US" sz="2500" dirty="0" err="1" smtClean="0"/>
              <a:t>TimesNewRoman</a:t>
            </a:r>
            <a:r>
              <a:rPr lang="ru-RU" sz="2500" dirty="0" smtClean="0"/>
              <a:t>, размер шрифта - 14, межстрочный интервал - полуторный, поля: верхнее, нижнее - 2 см, левое - 3 см, правое - 1,5 см. Сокращения в текстах не допускаются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627534"/>
            <a:ext cx="79928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   Спасибо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за внимание!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5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26500"/>
            <a:ext cx="910850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КОНКУРСА  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Педагогические работники со стажем: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менее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«Учитель-предметник»,</a:t>
            </a:r>
          </a:p>
          <a:p>
            <a:pPr marL="457200" indent="-457200"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«Учитель татарского языка»</a:t>
            </a:r>
          </a:p>
          <a:p>
            <a:pPr marL="457200" indent="-457200" algn="just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 более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 –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«Педагогический дебют»</a:t>
            </a:r>
          </a:p>
          <a:p>
            <a:pPr algn="just"/>
            <a:r>
              <a:rPr lang="ru-RU" sz="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участие и содержание конкурсных работ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отвечать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748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95488"/>
            <a:ext cx="8424936" cy="44309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ТРЕБОВАНИЯ К УЧАСТНИКУ КОНКУРСА</a:t>
            </a:r>
          </a:p>
          <a:p>
            <a:endParaRPr lang="ru-RU" alt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замещение по основному месту работы должности «Учитель».</a:t>
            </a: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преподавание учебных предметов, входящих в предметные области, определенные ФГОС начального общего, основного общего и среднего общего образования.</a:t>
            </a: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понимание современных концепций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29601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СТРУКТУРА  ПРОВЕДЕНИЯ 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районного ЭТАПА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395536" y="2283718"/>
            <a:ext cx="3313662" cy="953369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«Цифровой образовательный ресурс»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эссе «Учитель будущего»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Shape 7"/>
          <p:cNvSpPr/>
          <p:nvPr/>
        </p:nvSpPr>
        <p:spPr>
          <a:xfrm>
            <a:off x="4860032" y="2283718"/>
            <a:ext cx="3600400" cy="936104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«Урок»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урока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самоанализ урока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38" name="Shape 7"/>
          <p:cNvSpPr/>
          <p:nvPr/>
        </p:nvSpPr>
        <p:spPr>
          <a:xfrm>
            <a:off x="2339752" y="3795886"/>
            <a:ext cx="4464496" cy="1031020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«Внеурочное занятие»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внеурочного  занятия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Внеурочное  занятие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самоанализ внеурочного Занятия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u="sng" dirty="0" smtClean="0">
                <a:latin typeface="PT Sans" panose="020B0503020203020204" pitchFamily="34" charset="-52"/>
                <a:cs typeface="Arial" pitchFamily="34" charset="0"/>
              </a:rPr>
              <a:t>»</a:t>
            </a:r>
            <a:endParaRPr lang="ru-RU" sz="1050" b="1" u="sng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419872" y="1698583"/>
            <a:ext cx="14401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28FCE"/>
                </a:solidFill>
                <a:latin typeface="PT Sans" panose="020B0503020203020204" pitchFamily="34" charset="-52"/>
              </a:rPr>
              <a:t>I</a:t>
            </a:r>
            <a:r>
              <a:rPr lang="ru-RU" b="1" dirty="0">
                <a:solidFill>
                  <a:srgbClr val="028FCE"/>
                </a:solidFill>
                <a:latin typeface="PT Sans" panose="020B0503020203020204" pitchFamily="34" charset="-52"/>
              </a:rPr>
              <a:t> </a:t>
            </a:r>
            <a:r>
              <a:rPr lang="ru-RU" b="1" dirty="0" smtClean="0">
                <a:solidFill>
                  <a:srgbClr val="028FCE"/>
                </a:solidFill>
                <a:latin typeface="PT Sans" panose="020B0503020203020204" pitchFamily="34" charset="-52"/>
              </a:rPr>
              <a:t>этап</a:t>
            </a:r>
            <a:endParaRPr lang="ru-RU" b="1" dirty="0">
              <a:solidFill>
                <a:srgbClr val="028FCE"/>
              </a:solidFill>
              <a:latin typeface="PT Sans" panose="020B0503020203020204" pitchFamily="34" charset="-52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707904" y="3291830"/>
            <a:ext cx="10801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28FCE"/>
                </a:solidFill>
                <a:latin typeface="PT Sans" panose="020B0503020203020204" pitchFamily="34" charset="-52"/>
              </a:rPr>
              <a:t>II</a:t>
            </a:r>
            <a:r>
              <a:rPr lang="ru-RU" b="1" dirty="0">
                <a:solidFill>
                  <a:srgbClr val="028FCE"/>
                </a:solidFill>
                <a:latin typeface="PT Sans" panose="020B0503020203020204" pitchFamily="34" charset="-52"/>
              </a:rPr>
              <a:t> </a:t>
            </a:r>
            <a:r>
              <a:rPr lang="ru-RU" b="1" dirty="0" smtClean="0">
                <a:solidFill>
                  <a:srgbClr val="028FCE"/>
                </a:solidFill>
                <a:latin typeface="PT Sans" panose="020B0503020203020204" pitchFamily="34" charset="-52"/>
              </a:rPr>
              <a:t>этап</a:t>
            </a:r>
            <a:endParaRPr lang="ru-RU" b="1" dirty="0">
              <a:solidFill>
                <a:srgbClr val="028FCE"/>
              </a:solidFill>
              <a:latin typeface="PT Sans" panose="020B0503020203020204" pitchFamily="34" charset="-52"/>
            </a:endParaRPr>
          </a:p>
        </p:txBody>
      </p:sp>
      <p:sp>
        <p:nvSpPr>
          <p:cNvPr id="49" name="Shape 8"/>
          <p:cNvSpPr/>
          <p:nvPr/>
        </p:nvSpPr>
        <p:spPr>
          <a:xfrm>
            <a:off x="1763688" y="771550"/>
            <a:ext cx="4464496" cy="936104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ru-RU" sz="1600" b="1" cap="none" dirty="0">
                <a:solidFill>
                  <a:schemeClr val="tx1"/>
                </a:solidFill>
              </a:rPr>
              <a:t>ЗАОЧНЫЙ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ТУР</a:t>
            </a:r>
            <a:endParaRPr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9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СТРУКТУРА  ПРОВЕДЕНИЯ 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районного ЭТАПА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49" name="Shape 8"/>
          <p:cNvSpPr/>
          <p:nvPr/>
        </p:nvSpPr>
        <p:spPr>
          <a:xfrm>
            <a:off x="1763688" y="771550"/>
            <a:ext cx="4464496" cy="936104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ru-RU" sz="1600" b="1" cap="none" dirty="0" smtClean="0">
                <a:solidFill>
                  <a:schemeClr val="tx1"/>
                </a:solidFill>
              </a:rPr>
              <a:t>ОЧНЫЙ</a:t>
            </a:r>
            <a:r>
              <a:rPr lang="ru-RU" sz="1600" b="1" dirty="0" smtClean="0">
                <a:solidFill>
                  <a:schemeClr val="tx1"/>
                </a:solidFill>
              </a:rPr>
              <a:t> ТУР</a:t>
            </a: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13" name="Shape 7"/>
          <p:cNvSpPr/>
          <p:nvPr/>
        </p:nvSpPr>
        <p:spPr>
          <a:xfrm>
            <a:off x="1835696" y="2355726"/>
            <a:ext cx="4392488" cy="1440160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PT Sans" panose="020B0503020203020204" pitchFamily="34" charset="-52"/>
                <a:cs typeface="Arial" pitchFamily="34" charset="0"/>
              </a:rPr>
              <a:t>«Образовательный проект»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PT Sans" panose="020B0503020203020204" pitchFamily="34" charset="-52"/>
                <a:cs typeface="Arial" pitchFamily="34" charset="0"/>
              </a:rPr>
              <a:t>«мастер- класс»</a:t>
            </a:r>
            <a:endParaRPr lang="ru-RU" sz="1400" b="1" dirty="0">
              <a:solidFill>
                <a:schemeClr val="tx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9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57250" y="1851670"/>
            <a:ext cx="7429500" cy="28957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– оценка  общепрофессиональной и инфокоммуникационной компетентностей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857250" y="1113588"/>
            <a:ext cx="7429500" cy="1868656"/>
            <a:chOff x="-1580491" y="2145595"/>
            <a:chExt cx="15773701" cy="3967374"/>
          </a:xfrm>
        </p:grpSpPr>
        <p:sp>
          <p:nvSpPr>
            <p:cNvPr id="18" name="Shape 7"/>
            <p:cNvSpPr/>
            <p:nvPr/>
          </p:nvSpPr>
          <p:spPr>
            <a:xfrm>
              <a:off x="1269999" y="5673606"/>
              <a:ext cx="10464803" cy="4393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b">
              <a:noAutofit/>
            </a:bodyPr>
            <a:lstStyle>
              <a:lvl1pPr>
                <a:lnSpc>
                  <a:spcPct val="100000"/>
                </a:lnSpc>
                <a:defRPr sz="2500">
                  <a:solidFill>
                    <a:srgbClr val="3483C9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grpSp>
          <p:nvGrpSpPr>
            <p:cNvPr id="3" name="Group 19"/>
            <p:cNvGrpSpPr/>
            <p:nvPr/>
          </p:nvGrpSpPr>
          <p:grpSpPr>
            <a:xfrm>
              <a:off x="-1580491" y="2145595"/>
              <a:ext cx="15773701" cy="2540003"/>
              <a:chOff x="-1580491" y="320433"/>
              <a:chExt cx="15773701" cy="2540001"/>
            </a:xfrm>
          </p:grpSpPr>
          <p:grpSp>
            <p:nvGrpSpPr>
              <p:cNvPr id="4" name="Group 14"/>
              <p:cNvGrpSpPr/>
              <p:nvPr/>
            </p:nvGrpSpPr>
            <p:grpSpPr>
              <a:xfrm>
                <a:off x="-1580491" y="320433"/>
                <a:ext cx="15773701" cy="2540001"/>
                <a:chOff x="-1580491" y="0"/>
                <a:chExt cx="15773701" cy="2540000"/>
              </a:xfrm>
            </p:grpSpPr>
            <p:sp>
              <p:nvSpPr>
                <p:cNvPr id="13" name="Shape 12"/>
                <p:cNvSpPr/>
                <p:nvPr/>
              </p:nvSpPr>
              <p:spPr>
                <a:xfrm>
                  <a:off x="6502400" y="0"/>
                  <a:ext cx="7690810" cy="2540000"/>
                </a:xfrm>
                <a:prstGeom prst="rect">
                  <a:avLst/>
                </a:prstGeom>
                <a:solidFill>
                  <a:srgbClr val="2D4E7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/>
                  <a:endParaRPr sz="1350"/>
                </a:p>
              </p:txBody>
            </p:sp>
            <p:sp>
              <p:nvSpPr>
                <p:cNvPr id="14" name="Shape 13"/>
                <p:cNvSpPr/>
                <p:nvPr/>
              </p:nvSpPr>
              <p:spPr>
                <a:xfrm>
                  <a:off x="-1580491" y="0"/>
                  <a:ext cx="8082891" cy="2540000"/>
                </a:xfrm>
                <a:prstGeom prst="rect">
                  <a:avLst/>
                </a:prstGeom>
                <a:solidFill>
                  <a:srgbClr val="2D4E7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/>
                  <a:endParaRPr sz="1350"/>
                </a:p>
              </p:txBody>
            </p:sp>
          </p:grpSp>
          <p:grpSp>
            <p:nvGrpSpPr>
              <p:cNvPr id="5" name="Group 18"/>
              <p:cNvGrpSpPr/>
              <p:nvPr/>
            </p:nvGrpSpPr>
            <p:grpSpPr>
              <a:xfrm>
                <a:off x="1206045" y="1016543"/>
                <a:ext cx="10528755" cy="1147781"/>
                <a:chOff x="0" y="0"/>
                <a:chExt cx="10528754" cy="1147780"/>
              </a:xfrm>
            </p:grpSpPr>
            <p:sp>
              <p:nvSpPr>
                <p:cNvPr id="11" name="Shape 16"/>
                <p:cNvSpPr/>
                <p:nvPr/>
              </p:nvSpPr>
              <p:spPr>
                <a:xfrm>
                  <a:off x="0" y="0"/>
                  <a:ext cx="3180783" cy="114778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algn="l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 lvl="0">
                    <a:defRPr sz="1800">
                      <a:solidFill>
                        <a:srgbClr val="000000"/>
                      </a:solidFill>
                    </a:defRPr>
                  </a:pPr>
                  <a:endParaRPr sz="1875" dirty="0"/>
                </a:p>
              </p:txBody>
            </p:sp>
            <p:sp>
              <p:nvSpPr>
                <p:cNvPr id="12" name="Shape 17"/>
                <p:cNvSpPr/>
                <p:nvPr/>
              </p:nvSpPr>
              <p:spPr>
                <a:xfrm>
                  <a:off x="7347972" y="0"/>
                  <a:ext cx="3180783" cy="114778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algn="r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 lvl="0">
                    <a:defRPr sz="1800">
                      <a:solidFill>
                        <a:srgbClr val="000000"/>
                      </a:solidFill>
                    </a:defRPr>
                  </a:pPr>
                  <a:endParaRPr sz="1875" dirty="0"/>
                </a:p>
              </p:txBody>
            </p:sp>
          </p:grpSp>
        </p:grpSp>
      </p:grpSp>
      <p:sp>
        <p:nvSpPr>
          <p:cNvPr id="20" name="Прямоугольник 19"/>
          <p:cNvSpPr/>
          <p:nvPr/>
        </p:nvSpPr>
        <p:spPr>
          <a:xfrm>
            <a:off x="4566887" y="1329612"/>
            <a:ext cx="3719867" cy="8156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эссе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«Учитель будущего»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7250" y="1221603"/>
            <a:ext cx="3720582" cy="8771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Цифровой образовательный ресурс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TextBox 23"/>
          <p:cNvSpPr txBox="1"/>
          <p:nvPr/>
        </p:nvSpPr>
        <p:spPr>
          <a:xfrm>
            <a:off x="845586" y="2181634"/>
            <a:ext cx="43204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b="1" dirty="0">
              <a:solidFill>
                <a:srgbClr val="35689B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charset="-5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58054" y="2193711"/>
            <a:ext cx="322869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b="1" dirty="0">
              <a:solidFill>
                <a:srgbClr val="025378"/>
              </a:solidFill>
              <a:latin typeface="PT Sans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45586" y="2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7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ЗАОЧНЫЙ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« Я-УЧИТЕЛЬ »</a:t>
            </a:r>
          </a:p>
        </p:txBody>
      </p:sp>
      <p:sp>
        <p:nvSpPr>
          <p:cNvPr id="26" name="Овал 25"/>
          <p:cNvSpPr/>
          <p:nvPr/>
        </p:nvSpPr>
        <p:spPr>
          <a:xfrm>
            <a:off x="3869922" y="1059582"/>
            <a:ext cx="1458162" cy="1458162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9" name="Picture 3" descr="C:\Users\mokrushina\Downloads\guarante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3958" y="1383618"/>
            <a:ext cx="864096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195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907708" y="-109479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0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испытания </a:t>
            </a:r>
            <a:endParaRPr lang="ru-RU" sz="2000" b="1" dirty="0" smtClean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 dirty="0" smtClean="0"/>
              <a:t>«Цифровой образовательный ресурс» </a:t>
            </a:r>
            <a:endParaRPr lang="ru-RU" sz="2000" dirty="0">
              <a:solidFill>
                <a:srgbClr val="C00000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970654"/>
              </p:ext>
            </p:extLst>
          </p:nvPr>
        </p:nvGraphicFramePr>
        <p:xfrm>
          <a:off x="251520" y="821457"/>
          <a:ext cx="8640960" cy="3843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08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356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PT Sans" charset="-52"/>
                          <a:ea typeface="Verdana" pitchFamily="34" charset="0"/>
                          <a:cs typeface="Verdana" pitchFamily="34" charset="0"/>
                        </a:rPr>
                        <a:t>Разработка и представление цифрового образовательного ресурса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проектировать и представить опыт, актуальность проблемы педагогического опыта, взаимосвязь с инновациями в современном педагогическом процессе, научная обоснованность опыта</a:t>
                      </a:r>
                      <a:endParaRPr lang="ru-RU" sz="1800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781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PT Sans" charset="-52"/>
                          <a:ea typeface="+mn-ea"/>
                          <a:cs typeface="+mn-cs"/>
                        </a:rPr>
                        <a:t>Создание персонального сайта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PT Sans" charset="-52"/>
                          <a:ea typeface="+mn-ea"/>
                          <a:cs typeface="+mn-cs"/>
                        </a:rPr>
                        <a:t> учителя</a:t>
                      </a:r>
                      <a:endParaRPr lang="ru-RU" sz="1800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PT Sans" charset="-52"/>
                        </a:rPr>
                        <a:t> ИКТ-компетенции, методические компетенции, психолого-педагогические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PT Sans" charset="-52"/>
                        </a:rPr>
                        <a:t> компетенции, коммуникативные компетенции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979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3</a:t>
                      </a:r>
                      <a:endParaRPr lang="ru-RU" sz="16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PT Sans" charset="-52"/>
                        </a:rPr>
                        <a:t>Анализ созданного цифрового образовательного ресурса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PT Sans" charset="-52"/>
                        </a:rPr>
                        <a:t>осуществление анализа собственной деятельности по итогам создания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PT Sans" charset="-52"/>
                        </a:rPr>
                        <a:t> цифрового образовательного ресурса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1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2837" y="291085"/>
            <a:ext cx="8784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испытания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«Эссе»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955468"/>
              </p:ext>
            </p:extLst>
          </p:nvPr>
        </p:nvGraphicFramePr>
        <p:xfrm>
          <a:off x="242837" y="771550"/>
          <a:ext cx="8671918" cy="4420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7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572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059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9586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Содержательность эссе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насколько понята и соотнесена с личным опытом конкурсанта проблема высказывания, как обоснована ее актуальность; тематическую целостность текста; отражение в тексте ценностных установок автора; наличие, формулировку и обоснование собственного суждения по заявленной проблеме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497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Аргументированность позиции автора эссе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непротиворечивость, убедительность и обоснованность аргументации; ее соответствие современному научному знанию и приоритетным направлениям государственной образовательной политики.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3</a:t>
                      </a:r>
                      <a:endParaRPr lang="ru-RU" sz="12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Композиция эссе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смысловую и композиционную завершенность текста, соразмерность его частей; логику и последовательность изложения мысли.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4</a:t>
                      </a:r>
                      <a:endParaRPr lang="ru-RU" sz="12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Оригинальность суждений автора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оригинальность </a:t>
                      </a:r>
                      <a:r>
                        <a:rPr lang="ru-RU" sz="1400" b="1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и самостоятельность авторской интерпретации проблемы и умение конкурсанта сформулировать свою мысль, избегая избыточного цитирования, речевых штампов и клише.  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405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5</a:t>
                      </a:r>
                      <a:endParaRPr lang="ru-RU" sz="12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rgbClr val="17375E"/>
                          </a:solidFill>
                          <a:latin typeface="PT Sans" charset="-52"/>
                          <a:ea typeface="+mn-ea"/>
                          <a:cs typeface="+mn-cs"/>
                        </a:rPr>
                        <a:t>Грамотность и языковые особенности текста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умения конкурсанта работать с информацией, владение языковыми средствами, богатство лексики, разнообразие используемых синтаксических конструкций, грамотность.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60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1164</TotalTime>
  <Words>1626</Words>
  <Application>Microsoft Office PowerPoint</Application>
  <PresentationFormat>Экран (16:9)</PresentationFormat>
  <Paragraphs>292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Эркер</vt:lpstr>
      <vt:lpstr>Презентация PowerPoint</vt:lpstr>
      <vt:lpstr> «Учитель года -2020»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Конкурсное задание заочного тура-«Урок» (видеоурок и самоанализ урока)  (Тема урока в соответствии с календарно-тематическим планированием ОО) </vt:lpstr>
      <vt:lpstr>Презентация PowerPoint</vt:lpstr>
      <vt:lpstr>Презентация PowerPoint</vt:lpstr>
      <vt:lpstr> Конкурсное задание заочного тура- «Внеурочное занятие»  (Тема занятия в соответствии с календарно-тематическим планированием ОО)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участников районного тура (63 чел.)</vt:lpstr>
      <vt:lpstr>Учитель-предметник (22чел)</vt:lpstr>
      <vt:lpstr>СРОКИ ПРОВЕДЕНИЯ</vt:lpstr>
      <vt:lpstr>  Для участия в районном  этапе Конкурса </vt:lpstr>
      <vt:lpstr>разместить в личном блоге (сайте) следующие материалы: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Эльмира</cp:lastModifiedBy>
  <cp:revision>189</cp:revision>
  <dcterms:created xsi:type="dcterms:W3CDTF">2018-05-24T13:38:21Z</dcterms:created>
  <dcterms:modified xsi:type="dcterms:W3CDTF">2020-11-20T14:24:56Z</dcterms:modified>
</cp:coreProperties>
</file>